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518" r:id="rId3"/>
    <p:sldId id="259" r:id="rId4"/>
    <p:sldId id="512" r:id="rId5"/>
    <p:sldId id="260" r:id="rId6"/>
    <p:sldId id="511" r:id="rId7"/>
    <p:sldId id="521" r:id="rId8"/>
    <p:sldId id="522" r:id="rId9"/>
    <p:sldId id="515" r:id="rId10"/>
    <p:sldId id="513" r:id="rId11"/>
    <p:sldId id="519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3" autoAdjust="0"/>
    <p:restoredTop sz="94660"/>
  </p:normalViewPr>
  <p:slideViewPr>
    <p:cSldViewPr snapToGrid="0">
      <p:cViewPr varScale="1">
        <p:scale>
          <a:sx n="90" d="100"/>
          <a:sy n="90" d="100"/>
        </p:scale>
        <p:origin x="42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jpeg>
</file>

<file path=ppt/media/image5.tiff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3AA815-9B45-44DA-A516-C2C29E016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EB14394-B4C4-44BF-93DD-DC5F49057F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6D17A2-E473-4933-8E88-929A8CB6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CE2010-6C27-47EA-B898-83A40A64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AD6605-904C-4F8E-AA0E-6D01CE3A3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9241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373AAB-B72A-4C94-86B6-036FBC530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F081F37-C0B4-48ED-8EE8-260D8F2C80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AE3FB0-348D-44B8-B235-1BB78BEAA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3C3FBA-CA26-45C3-9C9C-552342652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971B123-8020-45A3-97B4-DED349E6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4052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E5F6F72-A030-447F-9533-77FCC5A1F3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D0D1DFF-800B-44A3-B663-F424E84EA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DDF205-3490-416D-9D7F-F208B6D5C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4F2569-1385-4ACA-96C1-176614D8A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190372-8CAE-48CD-9DD5-25EE8A1FC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1742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740C4-3F19-498F-8672-022ABF9E7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34A58E-88E1-4AF6-90BC-54C006DDC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05A0085-0F3A-4812-BABB-E66AB65B7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CF19E7-A7A7-4422-921A-FED8D43EF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07B3F4-591B-4B07-BDAE-56856A33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1891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DCA847-BBE5-4665-AF9A-A1F9BEC16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D7D44B7-93D5-4AE5-87B2-FDF4701A3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1E92DC-0D19-4344-A1BF-633B5956C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6DB773-89C4-4CDD-9D10-93C524A47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7BF67C-94FD-4851-BCA3-ECE1DDDB6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434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782E57-AA8B-4ADB-BBB1-2FD6DD126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4B3D1B5-FC41-49B5-BC8B-79B55BB13C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E5C4CC7-FD38-47E8-A1C6-0608C2362B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F7415E6-FEE4-49DE-9EA3-6059CB68C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D9B94CF-4F39-4363-B755-AB9B549DE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B89B765-2055-47CB-AB98-2867FA703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8116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3DBAC0-ACCF-4AD7-A2C8-D0A37578F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84D68C-DB84-48EC-850F-AC60B1D85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40C9A6-520E-4E74-BCE9-28CCB433C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0B1FD94-DBED-429F-8F73-546B688002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489B75E-6117-4A20-9507-98289C6514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0E85D89-5227-461C-ABC9-7AAB3FC4B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14843F7-2060-4783-A5C7-011F770C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BEB815A-5EC8-451F-999E-7E79FB77C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006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9D4CCA-583A-4110-A6DB-8A42C427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2399869-045F-44B5-B26C-96A47DDE5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8CB380C-C931-4F66-9B1F-15FA17B5F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4F76EF1-EEF1-4273-B685-B6493F7F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4045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5B7E9ED-6ABE-43F8-9FCD-9213B1A84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658D37C-69E4-4862-AFB1-2CE293E0D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7D3B910-CEAE-47AA-B8DD-C8A0F927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6245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8B7D29-0643-4899-AACA-3A8BD7D28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2ABF07-E018-4D53-91F5-C550DE40F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0BDD6E-1AFD-40A4-9397-7881E25A5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8BD0E12-4EFB-4988-9B96-FC0A51DB5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DC5949-2582-4C21-A687-3142EBCB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5AB1D4-55EE-47F6-9A47-6F405B531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1147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9B0D9D-A0C9-4F0E-9A70-2C2D5521E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3C478B8-E702-4FA1-A708-22BDC1BDF3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9952D3-C0C8-4D24-936A-7908DC68B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EC70151-F0D7-47BD-9A76-FBE51003F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F0147CE-BBD7-40C2-8183-8C76F9E54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438D690-0A88-4E09-A3BC-76CFCCABB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5530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9DE7FC9-188A-472F-9304-652D11B58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FA53254-A528-4FAC-9DF2-46A43A38E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22D7228-82B1-4967-BB2C-7DF6907A6A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8336B-9335-4E97-A6AB-1A571014289D}" type="datetimeFigureOut">
              <a:rPr lang="pt-BR" smtClean="0"/>
              <a:t>13/09/2020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69D761-27F3-41BD-B024-DBA399CC5D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2182EA7-2BF1-44E7-9587-C674F3A7D7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944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2988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6" y="-37284"/>
            <a:ext cx="1037974" cy="691982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1652421" y="6351373"/>
            <a:ext cx="823784" cy="7537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11800289" y="6457890"/>
            <a:ext cx="264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9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487" y="2818162"/>
            <a:ext cx="4753025" cy="1221676"/>
          </a:xfrm>
          <a:prstGeom prst="rect">
            <a:avLst/>
          </a:prstGeom>
        </p:spPr>
      </p:pic>
      <p:sp>
        <p:nvSpPr>
          <p:cNvPr id="9" name="Espaço Reservado para Texto 3"/>
          <p:cNvSpPr txBox="1">
            <a:spLocks/>
          </p:cNvSpPr>
          <p:nvPr/>
        </p:nvSpPr>
        <p:spPr>
          <a:xfrm>
            <a:off x="2242395" y="241214"/>
            <a:ext cx="7978136" cy="4974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Demonstração</a:t>
            </a:r>
          </a:p>
        </p:txBody>
      </p:sp>
    </p:spTree>
    <p:extLst>
      <p:ext uri="{BB962C8B-B14F-4D97-AF65-F5344CB8AC3E}">
        <p14:creationId xmlns:p14="http://schemas.microsoft.com/office/powerpoint/2010/main" val="748809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 t="-1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4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6" y="-37284"/>
            <a:ext cx="1037974" cy="691982"/>
          </a:xfrm>
          <a:prstGeom prst="rect">
            <a:avLst/>
          </a:prstGeom>
        </p:spPr>
      </p:pic>
      <p:sp>
        <p:nvSpPr>
          <p:cNvPr id="3" name="Elipse 2"/>
          <p:cNvSpPr/>
          <p:nvPr/>
        </p:nvSpPr>
        <p:spPr>
          <a:xfrm>
            <a:off x="11652421" y="6351373"/>
            <a:ext cx="823784" cy="7537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/>
          <p:cNvSpPr txBox="1"/>
          <p:nvPr/>
        </p:nvSpPr>
        <p:spPr>
          <a:xfrm>
            <a:off x="11800289" y="6457890"/>
            <a:ext cx="264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2</a:t>
            </a:r>
          </a:p>
        </p:txBody>
      </p:sp>
      <p:sp>
        <p:nvSpPr>
          <p:cNvPr id="20" name="Forma livre 19"/>
          <p:cNvSpPr/>
          <p:nvPr/>
        </p:nvSpPr>
        <p:spPr>
          <a:xfrm>
            <a:off x="519398" y="2360141"/>
            <a:ext cx="11133023" cy="2286000"/>
          </a:xfrm>
          <a:custGeom>
            <a:avLst/>
            <a:gdLst>
              <a:gd name="connsiteX0" fmla="*/ 0 w 8946292"/>
              <a:gd name="connsiteY0" fmla="*/ 1013261 h 1853521"/>
              <a:gd name="connsiteX1" fmla="*/ 877330 w 8946292"/>
              <a:gd name="connsiteY1" fmla="*/ 1062688 h 1853521"/>
              <a:gd name="connsiteX2" fmla="*/ 1495167 w 8946292"/>
              <a:gd name="connsiteY2" fmla="*/ 296569 h 1853521"/>
              <a:gd name="connsiteX3" fmla="*/ 2619632 w 8946292"/>
              <a:gd name="connsiteY3" fmla="*/ 1767024 h 1853521"/>
              <a:gd name="connsiteX4" fmla="*/ 3595816 w 8946292"/>
              <a:gd name="connsiteY4" fmla="*/ 7 h 1853521"/>
              <a:gd name="connsiteX5" fmla="*/ 4559643 w 8946292"/>
              <a:gd name="connsiteY5" fmla="*/ 1742310 h 1853521"/>
              <a:gd name="connsiteX6" fmla="*/ 5622324 w 8946292"/>
              <a:gd name="connsiteY6" fmla="*/ 185359 h 1853521"/>
              <a:gd name="connsiteX7" fmla="*/ 6796216 w 8946292"/>
              <a:gd name="connsiteY7" fmla="*/ 1804094 h 1853521"/>
              <a:gd name="connsiteX8" fmla="*/ 7710616 w 8946292"/>
              <a:gd name="connsiteY8" fmla="*/ 222429 h 1853521"/>
              <a:gd name="connsiteX9" fmla="*/ 8946292 w 8946292"/>
              <a:gd name="connsiteY9" fmla="*/ 1853521 h 1853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46292" h="1853521">
                <a:moveTo>
                  <a:pt x="0" y="1013261"/>
                </a:moveTo>
                <a:cubicBezTo>
                  <a:pt x="314068" y="1097699"/>
                  <a:pt x="628136" y="1182137"/>
                  <a:pt x="877330" y="1062688"/>
                </a:cubicBezTo>
                <a:cubicBezTo>
                  <a:pt x="1126524" y="943239"/>
                  <a:pt x="1204783" y="179180"/>
                  <a:pt x="1495167" y="296569"/>
                </a:cubicBezTo>
                <a:cubicBezTo>
                  <a:pt x="1785551" y="413958"/>
                  <a:pt x="2269524" y="1816451"/>
                  <a:pt x="2619632" y="1767024"/>
                </a:cubicBezTo>
                <a:cubicBezTo>
                  <a:pt x="2969740" y="1717597"/>
                  <a:pt x="3272481" y="4126"/>
                  <a:pt x="3595816" y="7"/>
                </a:cubicBezTo>
                <a:cubicBezTo>
                  <a:pt x="3919151" y="-4112"/>
                  <a:pt x="4221892" y="1711418"/>
                  <a:pt x="4559643" y="1742310"/>
                </a:cubicBezTo>
                <a:cubicBezTo>
                  <a:pt x="4897394" y="1773202"/>
                  <a:pt x="5249562" y="175062"/>
                  <a:pt x="5622324" y="185359"/>
                </a:cubicBezTo>
                <a:cubicBezTo>
                  <a:pt x="5995086" y="195656"/>
                  <a:pt x="6448167" y="1797916"/>
                  <a:pt x="6796216" y="1804094"/>
                </a:cubicBezTo>
                <a:cubicBezTo>
                  <a:pt x="7144265" y="1810272"/>
                  <a:pt x="7352270" y="214191"/>
                  <a:pt x="7710616" y="222429"/>
                </a:cubicBezTo>
                <a:cubicBezTo>
                  <a:pt x="8068962" y="230667"/>
                  <a:pt x="8627076" y="1604327"/>
                  <a:pt x="8946292" y="1853521"/>
                </a:cubicBezTo>
              </a:path>
            </a:pathLst>
          </a:custGeom>
          <a:noFill/>
          <a:ln w="57150">
            <a:prstDash val="lgDash"/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Espaço Reservado para Texto 3"/>
          <p:cNvSpPr txBox="1">
            <a:spLocks/>
          </p:cNvSpPr>
          <p:nvPr/>
        </p:nvSpPr>
        <p:spPr>
          <a:xfrm>
            <a:off x="4213864" y="150617"/>
            <a:ext cx="3208433" cy="4974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Contextualizando</a:t>
            </a:r>
          </a:p>
        </p:txBody>
      </p:sp>
      <p:sp>
        <p:nvSpPr>
          <p:cNvPr id="23" name="CaixaDeTexto 22"/>
          <p:cNvSpPr txBox="1"/>
          <p:nvPr/>
        </p:nvSpPr>
        <p:spPr>
          <a:xfrm>
            <a:off x="1228633" y="1274053"/>
            <a:ext cx="24466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43% dos brasileiros utilizam aplicativos para conhecer lugares novos</a:t>
            </a:r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677" y="2197383"/>
            <a:ext cx="422477" cy="422477"/>
          </a:xfrm>
          <a:prstGeom prst="rect">
            <a:avLst/>
          </a:prstGeom>
        </p:spPr>
      </p:pic>
      <p:pic>
        <p:nvPicPr>
          <p:cNvPr id="25" name="Imagem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109" y="3983828"/>
            <a:ext cx="422477" cy="422477"/>
          </a:xfrm>
          <a:prstGeom prst="rect">
            <a:avLst/>
          </a:prstGeom>
        </p:spPr>
      </p:pic>
      <p:sp>
        <p:nvSpPr>
          <p:cNvPr id="26" name="CaixaDeTexto 25"/>
          <p:cNvSpPr txBox="1"/>
          <p:nvPr/>
        </p:nvSpPr>
        <p:spPr>
          <a:xfrm>
            <a:off x="2341915" y="4646140"/>
            <a:ext cx="28020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Tempo para o planejamento sendo um dos principais problemas</a:t>
            </a:r>
          </a:p>
        </p:txBody>
      </p:sp>
      <p:pic>
        <p:nvPicPr>
          <p:cNvPr id="27" name="Imagem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277" y="2055395"/>
            <a:ext cx="422477" cy="422477"/>
          </a:xfrm>
          <a:prstGeom prst="rect">
            <a:avLst/>
          </a:prstGeom>
        </p:spPr>
      </p:pic>
      <p:sp>
        <p:nvSpPr>
          <p:cNvPr id="28" name="CaixaDeTexto 27"/>
          <p:cNvSpPr txBox="1"/>
          <p:nvPr/>
        </p:nvSpPr>
        <p:spPr>
          <a:xfrm>
            <a:off x="5965688" y="1132065"/>
            <a:ext cx="31156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Diferentes aplicativos sendo necessários para planejar a viagem</a:t>
            </a:r>
          </a:p>
        </p:txBody>
      </p:sp>
      <p:pic>
        <p:nvPicPr>
          <p:cNvPr id="29" name="Imagem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1557" y="3983828"/>
            <a:ext cx="422477" cy="422477"/>
          </a:xfrm>
          <a:prstGeom prst="rect">
            <a:avLst/>
          </a:prstGeom>
        </p:spPr>
      </p:pic>
      <p:sp>
        <p:nvSpPr>
          <p:cNvPr id="30" name="CaixaDeTexto 29"/>
          <p:cNvSpPr txBox="1"/>
          <p:nvPr/>
        </p:nvSpPr>
        <p:spPr>
          <a:xfrm>
            <a:off x="7769476" y="4646140"/>
            <a:ext cx="2446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Tudo em um só lugar com a </a:t>
            </a:r>
            <a:r>
              <a:rPr lang="pt-BR" b="1" dirty="0">
                <a:solidFill>
                  <a:srgbClr val="0070C0"/>
                </a:solidFill>
              </a:rPr>
              <a:t>GO!</a:t>
            </a:r>
          </a:p>
        </p:txBody>
      </p:sp>
      <p:sp>
        <p:nvSpPr>
          <p:cNvPr id="31" name="CaixaDeTexto 30"/>
          <p:cNvSpPr txBox="1"/>
          <p:nvPr/>
        </p:nvSpPr>
        <p:spPr>
          <a:xfrm>
            <a:off x="329555" y="6166707"/>
            <a:ext cx="1132286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b="1" dirty="0"/>
              <a:t>Fonte: https://www.mobiletime.com.br/noticias/25/05/2016/43-dos-brasileiros-usam-apps-para-conhecer-lugares-novos-durante-viagens/</a:t>
            </a:r>
          </a:p>
        </p:txBody>
      </p:sp>
    </p:spTree>
    <p:extLst>
      <p:ext uri="{BB962C8B-B14F-4D97-AF65-F5344CB8AC3E}">
        <p14:creationId xmlns:p14="http://schemas.microsoft.com/office/powerpoint/2010/main" val="1649499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3"/>
          <p:cNvSpPr txBox="1">
            <a:spLocks/>
          </p:cNvSpPr>
          <p:nvPr/>
        </p:nvSpPr>
        <p:spPr>
          <a:xfrm>
            <a:off x="4213864" y="150617"/>
            <a:ext cx="3208433" cy="4974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dirty="0" err="1">
                <a:latin typeface="Arial" panose="020B0604020202020204" pitchFamily="34" charset="0"/>
                <a:cs typeface="Arial" panose="020B0604020202020204" pitchFamily="34" charset="0"/>
              </a:rPr>
              <a:t>Proto-Persona</a:t>
            </a: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</a:p>
        </p:txBody>
      </p:sp>
      <p:sp>
        <p:nvSpPr>
          <p:cNvPr id="6" name="Retângulo 5"/>
          <p:cNvSpPr/>
          <p:nvPr/>
        </p:nvSpPr>
        <p:spPr>
          <a:xfrm>
            <a:off x="330195" y="811062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330195" y="3763670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6162203" y="3763390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6162203" y="811062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2214467" y="1675595"/>
            <a:ext cx="39987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Letícia</a:t>
            </a: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“Amo viajar, mas sinto que gasto muito tempo com planejamento.”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6162203" y="1410492"/>
            <a:ext cx="5760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32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anos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Casada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Conectada (os aplicativos que mais usa são redes sociais)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Não trabalha ligada a área de Ti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Empreendedora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295254" y="982512"/>
            <a:ext cx="33953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Informações/Comportamento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422527" y="3763390"/>
            <a:ext cx="2819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Dores e Necessidades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321406" y="4192349"/>
            <a:ext cx="5872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Não gosto de ter que acessar vários sites para conseguir um planejamento adequado da viagem.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Quando chega no destino, sempre tenho dificuldade em procurar os melhores estabelecimentos e os mais próximos.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Gostaria de ter as rotas com os locais que quero ir enquanto eu dirijo, não gosto de ter que parar para procurar por certo estabelecimento.</a:t>
            </a:r>
          </a:p>
        </p:txBody>
      </p:sp>
      <p:sp>
        <p:nvSpPr>
          <p:cNvPr id="16" name="Retângulo 15"/>
          <p:cNvSpPr/>
          <p:nvPr/>
        </p:nvSpPr>
        <p:spPr>
          <a:xfrm>
            <a:off x="6255175" y="3763390"/>
            <a:ext cx="2819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Soluções Potenciais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6234753" y="4101944"/>
            <a:ext cx="56676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para planejamento de viagens.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Filtragem por serviços durante a viagem.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Junção de aplicativos de planejamento, com rotas e estabelecimentos em um único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Espaço Reservado para Número de Slide 2"/>
          <p:cNvSpPr txBox="1">
            <a:spLocks/>
          </p:cNvSpPr>
          <p:nvPr/>
        </p:nvSpPr>
        <p:spPr bwMode="auto">
          <a:xfrm>
            <a:off x="12605478" y="7237015"/>
            <a:ext cx="628646" cy="2142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defPPr>
              <a:defRPr lang="pt-BR"/>
            </a:defPPr>
            <a:lvl1pPr marL="0" algn="r" defTabSz="1043056" rtl="0" eaLnBrk="1" latinLnBrk="0" hangingPunct="1">
              <a:spcBef>
                <a:spcPct val="0"/>
              </a:spcBef>
              <a:spcAft>
                <a:spcPct val="0"/>
              </a:spcAft>
              <a:defRPr sz="1257" b="1" kern="1200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pt-BR"/>
              <a:t>1</a:t>
            </a:r>
            <a:endParaRPr lang="pt-BR" sz="880"/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6" y="-37284"/>
            <a:ext cx="1037974" cy="691982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79" y="1066067"/>
            <a:ext cx="1628784" cy="2443176"/>
          </a:xfrm>
          <a:prstGeom prst="rect">
            <a:avLst/>
          </a:prstGeom>
        </p:spPr>
      </p:pic>
      <p:sp>
        <p:nvSpPr>
          <p:cNvPr id="19" name="Elipse 18"/>
          <p:cNvSpPr/>
          <p:nvPr/>
        </p:nvSpPr>
        <p:spPr>
          <a:xfrm>
            <a:off x="11652421" y="6351373"/>
            <a:ext cx="823784" cy="7537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/>
          <p:cNvSpPr txBox="1"/>
          <p:nvPr/>
        </p:nvSpPr>
        <p:spPr>
          <a:xfrm>
            <a:off x="11800289" y="6457890"/>
            <a:ext cx="264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6045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6" y="-37284"/>
            <a:ext cx="1037974" cy="691982"/>
          </a:xfrm>
          <a:prstGeom prst="rect">
            <a:avLst/>
          </a:prstGeom>
        </p:spPr>
      </p:pic>
      <p:sp>
        <p:nvSpPr>
          <p:cNvPr id="14" name="Elipse 13"/>
          <p:cNvSpPr/>
          <p:nvPr/>
        </p:nvSpPr>
        <p:spPr>
          <a:xfrm>
            <a:off x="11652421" y="6351373"/>
            <a:ext cx="823784" cy="7537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11800289" y="6457890"/>
            <a:ext cx="264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5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9FF598E0-70FD-8D4D-96B3-234C4A68B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013" y="0"/>
            <a:ext cx="9698822" cy="6856963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C9769C50-BFC3-49A9-9825-3AC3C4D33515}"/>
              </a:ext>
            </a:extLst>
          </p:cNvPr>
          <p:cNvSpPr txBox="1"/>
          <p:nvPr/>
        </p:nvSpPr>
        <p:spPr>
          <a:xfrm>
            <a:off x="2935188" y="53734"/>
            <a:ext cx="1240902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3" dirty="0"/>
              <a:t>Letícia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5AD3C16D-A358-4633-A5BD-B34295579BBB}"/>
              </a:ext>
            </a:extLst>
          </p:cNvPr>
          <p:cNvSpPr txBox="1"/>
          <p:nvPr/>
        </p:nvSpPr>
        <p:spPr>
          <a:xfrm>
            <a:off x="5134174" y="71207"/>
            <a:ext cx="914349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3" dirty="0"/>
              <a:t>32-45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E7D20AE-5DFA-4C82-824F-2563248C9A66}"/>
              </a:ext>
            </a:extLst>
          </p:cNvPr>
          <p:cNvSpPr txBox="1"/>
          <p:nvPr/>
        </p:nvSpPr>
        <p:spPr>
          <a:xfrm>
            <a:off x="1859005" y="5568288"/>
            <a:ext cx="4441123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-  Não gosta de acessar várias ferramentas</a:t>
            </a:r>
          </a:p>
          <a:p>
            <a:r>
              <a:rPr lang="pt-BR" sz="1270" dirty="0"/>
              <a:t>-  Tem dificuldades de achar estabelecimentos adequados no destino</a:t>
            </a:r>
          </a:p>
          <a:p>
            <a:r>
              <a:rPr lang="pt-BR" sz="1270" dirty="0"/>
              <a:t>-  Gostaria de ver os locais enquanto dirige, sem precisar parar 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B66BE9E5-9836-47CF-AFF5-C41A8B678A40}"/>
              </a:ext>
            </a:extLst>
          </p:cNvPr>
          <p:cNvSpPr txBox="1"/>
          <p:nvPr/>
        </p:nvSpPr>
        <p:spPr>
          <a:xfrm>
            <a:off x="6551732" y="5574681"/>
            <a:ext cx="4310502" cy="678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9175" indent="-259175">
              <a:buFontTx/>
              <a:buChar char="-"/>
            </a:pPr>
            <a:r>
              <a:rPr lang="pt-BR" sz="1270" dirty="0"/>
              <a:t>Precisa de um app para planejar as viagens </a:t>
            </a:r>
          </a:p>
          <a:p>
            <a:pPr marL="259175" indent="-259175">
              <a:buFontTx/>
              <a:buChar char="-"/>
            </a:pPr>
            <a:r>
              <a:rPr lang="pt-BR" sz="1270" dirty="0"/>
              <a:t>Precisa filtrar os serviços durante a viagem</a:t>
            </a:r>
          </a:p>
          <a:p>
            <a:pPr marL="259175" indent="-259175">
              <a:buFontTx/>
              <a:buChar char="-"/>
            </a:pPr>
            <a:r>
              <a:rPr lang="pt-BR" sz="1270" dirty="0"/>
              <a:t>Quer um aplicativo que tem tudo o precisa 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CD79C391-8F20-48BE-9203-3819700378AD}"/>
              </a:ext>
            </a:extLst>
          </p:cNvPr>
          <p:cNvSpPr txBox="1"/>
          <p:nvPr/>
        </p:nvSpPr>
        <p:spPr>
          <a:xfrm>
            <a:off x="4546379" y="1166477"/>
            <a:ext cx="404925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70" dirty="0"/>
              <a:t>Está cansada e estressada por planejar a viagem em família, porém é um dos hobbies em família favoritos dela. 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293C1126-DBA5-4FA5-A7FF-51FF2F41229B}"/>
              </a:ext>
            </a:extLst>
          </p:cNvPr>
          <p:cNvSpPr txBox="1"/>
          <p:nvPr/>
        </p:nvSpPr>
        <p:spPr>
          <a:xfrm>
            <a:off x="2343483" y="2338730"/>
            <a:ext cx="1959319" cy="1460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Ouve programas de rádio de notícias. Ouve dos amigos e familiares que é uma boa mãe, escuta conselhos de viagem para visitar a família que mora em outros estados.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6E64A92F-7836-42E8-ADB5-CFCC2C97AE8D}"/>
              </a:ext>
            </a:extLst>
          </p:cNvPr>
          <p:cNvSpPr txBox="1"/>
          <p:nvPr/>
        </p:nvSpPr>
        <p:spPr>
          <a:xfrm>
            <a:off x="4418794" y="4098217"/>
            <a:ext cx="404925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70" dirty="0"/>
              <a:t>Cuida da família. Casada, tem um filho, mas tem seu próprio negócio, uma loja de roupas de bebê.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DFECBD32-70BF-42A0-AC92-7875E6906190}"/>
              </a:ext>
            </a:extLst>
          </p:cNvPr>
          <p:cNvSpPr txBox="1"/>
          <p:nvPr/>
        </p:nvSpPr>
        <p:spPr>
          <a:xfrm>
            <a:off x="8708593" y="2241028"/>
            <a:ext cx="2089940" cy="126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Gosta de assistir novela e as vezes programas sobre viagens. Gosta bastante de programas culinários e sonha em conhecer a culinária de outras culturas.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E64A92F-7836-42E8-ADB5-CFCC2C97AE8D}"/>
              </a:ext>
            </a:extLst>
          </p:cNvPr>
          <p:cNvSpPr txBox="1"/>
          <p:nvPr/>
        </p:nvSpPr>
        <p:spPr>
          <a:xfrm>
            <a:off x="4418794" y="4546275"/>
            <a:ext cx="4049259" cy="678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70" dirty="0"/>
              <a:t>Conversa bastante com as amigas e com a família sobre coisas do dia a dia, vive falando sobre sua vontade de viajar para outros países e conhecer novas culturas.</a:t>
            </a:r>
          </a:p>
        </p:txBody>
      </p:sp>
    </p:spTree>
    <p:extLst>
      <p:ext uri="{BB962C8B-B14F-4D97-AF65-F5344CB8AC3E}">
        <p14:creationId xmlns:p14="http://schemas.microsoft.com/office/powerpoint/2010/main" val="882567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330195" y="811062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330195" y="3763670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6162203" y="3763390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6162203" y="811062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2214467" y="1675595"/>
            <a:ext cx="3998794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André</a:t>
            </a: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“A viagem para mim é um estilo de vida, passo grande parte do meu ano viajando.”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6162203" y="1410492"/>
            <a:ext cx="57600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28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35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anos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Solteiro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Conectado (os aplicativos que mais usa são serviços via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Apps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Não trabalha ligada a área de Ti, mas é familiarizado com tecnologia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Fotógrafo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295254" y="982512"/>
            <a:ext cx="33953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Informações/Comportamento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422527" y="3763390"/>
            <a:ext cx="2819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Dores e Necessidades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340535" y="4174272"/>
            <a:ext cx="5872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Nunca tenho ideia de para onde ir quando chego em um local ou em uma cidade nova. Sempre me perco ao chegar.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Gostaria de saber as opções que eu tenho nessa cidade nova, mas que não me deixasse sem perspectivas de improvisação.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Seria legal se eu conseguisse fazer um diário de rotas.</a:t>
            </a:r>
          </a:p>
        </p:txBody>
      </p:sp>
      <p:sp>
        <p:nvSpPr>
          <p:cNvPr id="16" name="Retângulo 15"/>
          <p:cNvSpPr/>
          <p:nvPr/>
        </p:nvSpPr>
        <p:spPr>
          <a:xfrm>
            <a:off x="6255175" y="3763390"/>
            <a:ext cx="2819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Soluções Potenciais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6208369" y="4101944"/>
            <a:ext cx="566766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para mostrar as melhores rotas.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Filtragem por serviços e indicação de lugares durante a viagem.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Ferramenta de planejamento e anotações dentro do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de viagens.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Espaço Reservado para Número de Slide 2"/>
          <p:cNvSpPr txBox="1">
            <a:spLocks/>
          </p:cNvSpPr>
          <p:nvPr/>
        </p:nvSpPr>
        <p:spPr bwMode="auto">
          <a:xfrm>
            <a:off x="12605478" y="7237015"/>
            <a:ext cx="628646" cy="2142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defPPr>
              <a:defRPr lang="pt-BR"/>
            </a:defPPr>
            <a:lvl1pPr marL="0" algn="r" defTabSz="1043056" rtl="0" eaLnBrk="1" latinLnBrk="0" hangingPunct="1">
              <a:spcBef>
                <a:spcPct val="0"/>
              </a:spcBef>
              <a:spcAft>
                <a:spcPct val="0"/>
              </a:spcAft>
              <a:defRPr sz="1257" b="1" kern="1200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pt-BR"/>
              <a:t>1</a:t>
            </a:r>
            <a:endParaRPr lang="pt-BR" sz="880"/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6" y="-37284"/>
            <a:ext cx="1037974" cy="691982"/>
          </a:xfrm>
          <a:prstGeom prst="rect">
            <a:avLst/>
          </a:prstGeom>
        </p:spPr>
      </p:pic>
      <p:sp>
        <p:nvSpPr>
          <p:cNvPr id="21" name="Espaço Reservado para Texto 3"/>
          <p:cNvSpPr txBox="1">
            <a:spLocks/>
          </p:cNvSpPr>
          <p:nvPr/>
        </p:nvSpPr>
        <p:spPr>
          <a:xfrm>
            <a:off x="4213864" y="150617"/>
            <a:ext cx="3208433" cy="4974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dirty="0" err="1">
                <a:latin typeface="Arial" panose="020B0604020202020204" pitchFamily="34" charset="0"/>
                <a:cs typeface="Arial" panose="020B0604020202020204" pitchFamily="34" charset="0"/>
              </a:rPr>
              <a:t>Proto-Persona</a:t>
            </a: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27" y="1151789"/>
            <a:ext cx="1791940" cy="2399077"/>
          </a:xfrm>
          <a:prstGeom prst="rect">
            <a:avLst/>
          </a:prstGeom>
        </p:spPr>
      </p:pic>
      <p:sp>
        <p:nvSpPr>
          <p:cNvPr id="19" name="Elipse 18"/>
          <p:cNvSpPr/>
          <p:nvPr/>
        </p:nvSpPr>
        <p:spPr>
          <a:xfrm>
            <a:off x="11652421" y="6351373"/>
            <a:ext cx="823784" cy="7537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/>
          <p:cNvSpPr txBox="1"/>
          <p:nvPr/>
        </p:nvSpPr>
        <p:spPr>
          <a:xfrm>
            <a:off x="11800289" y="6457890"/>
            <a:ext cx="264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04732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6" y="-37284"/>
            <a:ext cx="1037974" cy="691982"/>
          </a:xfrm>
          <a:prstGeom prst="rect">
            <a:avLst/>
          </a:prstGeom>
        </p:spPr>
      </p:pic>
      <p:sp>
        <p:nvSpPr>
          <p:cNvPr id="17" name="Elipse 16"/>
          <p:cNvSpPr/>
          <p:nvPr/>
        </p:nvSpPr>
        <p:spPr>
          <a:xfrm>
            <a:off x="11652421" y="6351373"/>
            <a:ext cx="823784" cy="7537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11800289" y="6457890"/>
            <a:ext cx="264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6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9FF598E0-70FD-8D4D-96B3-234C4A68B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016" y="0"/>
            <a:ext cx="9698822" cy="6856963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C9769C50-BFC3-49A9-9825-3AC3C4D33515}"/>
              </a:ext>
            </a:extLst>
          </p:cNvPr>
          <p:cNvSpPr txBox="1"/>
          <p:nvPr/>
        </p:nvSpPr>
        <p:spPr>
          <a:xfrm>
            <a:off x="2935191" y="53734"/>
            <a:ext cx="1240902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3" dirty="0"/>
              <a:t>André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5AD3C16D-A358-4633-A5BD-B34295579BBB}"/>
              </a:ext>
            </a:extLst>
          </p:cNvPr>
          <p:cNvSpPr txBox="1"/>
          <p:nvPr/>
        </p:nvSpPr>
        <p:spPr>
          <a:xfrm>
            <a:off x="5134177" y="71207"/>
            <a:ext cx="914349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3" dirty="0"/>
              <a:t>28-35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5E7D20AE-5DFA-4C82-824F-2563248C9A66}"/>
              </a:ext>
            </a:extLst>
          </p:cNvPr>
          <p:cNvSpPr txBox="1"/>
          <p:nvPr/>
        </p:nvSpPr>
        <p:spPr>
          <a:xfrm>
            <a:off x="1859008" y="5568288"/>
            <a:ext cx="4441123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- Se sente perdido quando chega em uma nova cidade </a:t>
            </a:r>
          </a:p>
          <a:p>
            <a:r>
              <a:rPr lang="pt-BR" sz="1270" dirty="0"/>
              <a:t>- Gostaria de poder registrar notas sobre determinado local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B66BE9E5-9836-47CF-AFF5-C41A8B678A40}"/>
              </a:ext>
            </a:extLst>
          </p:cNvPr>
          <p:cNvSpPr txBox="1"/>
          <p:nvPr/>
        </p:nvSpPr>
        <p:spPr>
          <a:xfrm>
            <a:off x="6551735" y="5574681"/>
            <a:ext cx="4310502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9175" indent="-259175">
              <a:buFontTx/>
              <a:buChar char="-"/>
            </a:pPr>
            <a:r>
              <a:rPr lang="pt-BR" sz="1270" dirty="0"/>
              <a:t>Precisa de recomendações de rotas dentro do </a:t>
            </a:r>
            <a:r>
              <a:rPr lang="pt-BR" sz="1270" dirty="0" err="1"/>
              <a:t>App</a:t>
            </a:r>
            <a:endParaRPr lang="pt-BR" sz="1270" dirty="0"/>
          </a:p>
          <a:p>
            <a:pPr marL="259175" indent="-259175">
              <a:buFontTx/>
              <a:buChar char="-"/>
            </a:pPr>
            <a:r>
              <a:rPr lang="pt-BR" sz="1270" dirty="0"/>
              <a:t>Um local para escrever anotações sobre a viagem no </a:t>
            </a:r>
            <a:r>
              <a:rPr lang="pt-BR" sz="1270" dirty="0" err="1"/>
              <a:t>App</a:t>
            </a:r>
            <a:endParaRPr lang="pt-BR" sz="1270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CD79C391-8F20-48BE-9203-3819700378AD}"/>
              </a:ext>
            </a:extLst>
          </p:cNvPr>
          <p:cNvSpPr txBox="1"/>
          <p:nvPr/>
        </p:nvSpPr>
        <p:spPr>
          <a:xfrm>
            <a:off x="4527105" y="989380"/>
            <a:ext cx="4049259" cy="678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70" dirty="0"/>
              <a:t>Ama viajar para conhecer novas pessoas, ele é muito feliz por poder fazer isso como uma profissão, ele ama o que faz.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293C1126-DBA5-4FA5-A7FF-51FF2F41229B}"/>
              </a:ext>
            </a:extLst>
          </p:cNvPr>
          <p:cNvSpPr txBox="1"/>
          <p:nvPr/>
        </p:nvSpPr>
        <p:spPr>
          <a:xfrm>
            <a:off x="2343486" y="2338730"/>
            <a:ext cx="1959319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Ouve bastante </a:t>
            </a:r>
            <a:r>
              <a:rPr lang="pt-BR" sz="1270" dirty="0" err="1"/>
              <a:t>podcasts</a:t>
            </a:r>
            <a:r>
              <a:rPr lang="pt-BR" sz="1270" dirty="0"/>
              <a:t> e programas sobre viagens, recomendações de locais para viajar pelos amigos.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6E64A92F-7836-42E8-ADB5-CFCC2C97AE8D}"/>
              </a:ext>
            </a:extLst>
          </p:cNvPr>
          <p:cNvSpPr txBox="1"/>
          <p:nvPr/>
        </p:nvSpPr>
        <p:spPr>
          <a:xfrm>
            <a:off x="4418797" y="4057494"/>
            <a:ext cx="404925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70" dirty="0"/>
              <a:t>Viaja bastante a trabalho, ama fotografar e descobrir novas culturas e conhecer pessoas diferentes.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DFECBD32-70BF-42A0-AC92-7875E6906190}"/>
              </a:ext>
            </a:extLst>
          </p:cNvPr>
          <p:cNvSpPr txBox="1"/>
          <p:nvPr/>
        </p:nvSpPr>
        <p:spPr>
          <a:xfrm>
            <a:off x="8708596" y="2241028"/>
            <a:ext cx="2089940" cy="1069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Gosta de assistir filmes cult, documentários sobre fotografias e biografias, canal favorito é o Discovery </a:t>
            </a:r>
            <a:r>
              <a:rPr lang="pt-BR" sz="1270" dirty="0" err="1"/>
              <a:t>Channel</a:t>
            </a:r>
            <a:r>
              <a:rPr lang="pt-BR" sz="1270" dirty="0"/>
              <a:t>. 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6E64A92F-7836-42E8-ADB5-CFCC2C97AE8D}"/>
              </a:ext>
            </a:extLst>
          </p:cNvPr>
          <p:cNvSpPr txBox="1"/>
          <p:nvPr/>
        </p:nvSpPr>
        <p:spPr>
          <a:xfrm>
            <a:off x="4418797" y="4442137"/>
            <a:ext cx="4049259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70" dirty="0"/>
              <a:t>Gosta de falar bastante sobre todos os lugares que já visitou pra qualquer um que se interessar pelo assunto. Dá muitas recomendações para os amigos e gosta de falar sobre todos os tipos de cultura e artes.</a:t>
            </a:r>
          </a:p>
        </p:txBody>
      </p:sp>
    </p:spTree>
    <p:extLst>
      <p:ext uri="{BB962C8B-B14F-4D97-AF65-F5344CB8AC3E}">
        <p14:creationId xmlns:p14="http://schemas.microsoft.com/office/powerpoint/2010/main" val="2185775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2"/>
          <p:cNvSpPr>
            <a:spLocks noGrp="1"/>
          </p:cNvSpPr>
          <p:nvPr>
            <p:ph type="sldNum" sz="quarter" idx="4294967295"/>
          </p:nvPr>
        </p:nvSpPr>
        <p:spPr>
          <a:xfrm>
            <a:off x="12356825" y="6745967"/>
            <a:ext cx="628646" cy="21429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7</a:t>
            </a:fld>
            <a:endParaRPr lang="pt-BR" sz="880" dirty="0"/>
          </a:p>
        </p:txBody>
      </p:sp>
      <p:sp>
        <p:nvSpPr>
          <p:cNvPr id="3" name="Espaço Reservado para Texto 3"/>
          <p:cNvSpPr txBox="1">
            <a:spLocks/>
          </p:cNvSpPr>
          <p:nvPr/>
        </p:nvSpPr>
        <p:spPr>
          <a:xfrm>
            <a:off x="3400923" y="63116"/>
            <a:ext cx="4826881" cy="53386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Jornada do usuário</a:t>
            </a:r>
          </a:p>
        </p:txBody>
      </p:sp>
      <p:sp>
        <p:nvSpPr>
          <p:cNvPr id="4" name="Seta: Pentágono 6">
            <a:extLst>
              <a:ext uri="{FF2B5EF4-FFF2-40B4-BE49-F238E27FC236}">
                <a16:creationId xmlns:a16="http://schemas.microsoft.com/office/drawing/2014/main" id="{FFD3DC5B-CCF8-4D95-A962-9E9AD67FABBC}"/>
              </a:ext>
            </a:extLst>
          </p:cNvPr>
          <p:cNvSpPr/>
          <p:nvPr/>
        </p:nvSpPr>
        <p:spPr>
          <a:xfrm>
            <a:off x="1989219" y="784661"/>
            <a:ext cx="2518611" cy="625642"/>
          </a:xfrm>
          <a:prstGeom prst="homePlate">
            <a:avLst/>
          </a:prstGeom>
          <a:solidFill>
            <a:srgbClr val="32B9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Cadastro</a:t>
            </a:r>
          </a:p>
        </p:txBody>
      </p:sp>
      <p:sp>
        <p:nvSpPr>
          <p:cNvPr id="5" name="Seta: Pentágono 7">
            <a:extLst>
              <a:ext uri="{FF2B5EF4-FFF2-40B4-BE49-F238E27FC236}">
                <a16:creationId xmlns:a16="http://schemas.microsoft.com/office/drawing/2014/main" id="{1246D602-D2E6-4673-951D-352CAEA74EC5}"/>
              </a:ext>
            </a:extLst>
          </p:cNvPr>
          <p:cNvSpPr/>
          <p:nvPr/>
        </p:nvSpPr>
        <p:spPr>
          <a:xfrm>
            <a:off x="4507830" y="784661"/>
            <a:ext cx="2518611" cy="625642"/>
          </a:xfrm>
          <a:prstGeom prst="homePlate">
            <a:avLst/>
          </a:prstGeom>
          <a:solidFill>
            <a:srgbClr val="32B9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Informar destino</a:t>
            </a:r>
          </a:p>
        </p:txBody>
      </p:sp>
      <p:sp>
        <p:nvSpPr>
          <p:cNvPr id="6" name="Seta: Pentágono 8">
            <a:extLst>
              <a:ext uri="{FF2B5EF4-FFF2-40B4-BE49-F238E27FC236}">
                <a16:creationId xmlns:a16="http://schemas.microsoft.com/office/drawing/2014/main" id="{A8CAF408-7AEF-46A5-BE2C-9BE73369B7E1}"/>
              </a:ext>
            </a:extLst>
          </p:cNvPr>
          <p:cNvSpPr/>
          <p:nvPr/>
        </p:nvSpPr>
        <p:spPr>
          <a:xfrm>
            <a:off x="7070946" y="784661"/>
            <a:ext cx="2518611" cy="625642"/>
          </a:xfrm>
          <a:prstGeom prst="homePlate">
            <a:avLst/>
          </a:prstGeom>
          <a:solidFill>
            <a:srgbClr val="32B9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Filtrar por serviços</a:t>
            </a:r>
          </a:p>
        </p:txBody>
      </p:sp>
      <p:sp>
        <p:nvSpPr>
          <p:cNvPr id="7" name="Seta: Pentágono 9">
            <a:extLst>
              <a:ext uri="{FF2B5EF4-FFF2-40B4-BE49-F238E27FC236}">
                <a16:creationId xmlns:a16="http://schemas.microsoft.com/office/drawing/2014/main" id="{2E5D830F-E594-4A4E-865A-ED3EF8AED2C7}"/>
              </a:ext>
            </a:extLst>
          </p:cNvPr>
          <p:cNvSpPr/>
          <p:nvPr/>
        </p:nvSpPr>
        <p:spPr>
          <a:xfrm>
            <a:off x="9677789" y="784661"/>
            <a:ext cx="2518611" cy="625642"/>
          </a:xfrm>
          <a:prstGeom prst="homePlate">
            <a:avLst/>
          </a:prstGeom>
          <a:solidFill>
            <a:srgbClr val="32B9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Consultar Itinerário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230C587B-167A-4046-8193-FE5D0F2BD5AD}"/>
              </a:ext>
            </a:extLst>
          </p:cNvPr>
          <p:cNvCxnSpPr/>
          <p:nvPr/>
        </p:nvCxnSpPr>
        <p:spPr>
          <a:xfrm>
            <a:off x="0" y="1615658"/>
            <a:ext cx="12744000" cy="0"/>
          </a:xfrm>
          <a:prstGeom prst="line">
            <a:avLst/>
          </a:prstGeom>
          <a:ln>
            <a:solidFill>
              <a:srgbClr val="32B9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C76ED18D-BAB8-4623-9F47-429CD0C89156}"/>
              </a:ext>
            </a:extLst>
          </p:cNvPr>
          <p:cNvSpPr/>
          <p:nvPr/>
        </p:nvSpPr>
        <p:spPr>
          <a:xfrm>
            <a:off x="2248897" y="1725879"/>
            <a:ext cx="23040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Insere os dados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E8282CFB-9587-4BFA-A168-54B336E1D1FD}"/>
              </a:ext>
            </a:extLst>
          </p:cNvPr>
          <p:cNvCxnSpPr/>
          <p:nvPr/>
        </p:nvCxnSpPr>
        <p:spPr>
          <a:xfrm>
            <a:off x="0" y="2714544"/>
            <a:ext cx="12744000" cy="0"/>
          </a:xfrm>
          <a:prstGeom prst="line">
            <a:avLst/>
          </a:prstGeom>
          <a:ln>
            <a:solidFill>
              <a:srgbClr val="32B9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ângulo 10">
            <a:extLst>
              <a:ext uri="{FF2B5EF4-FFF2-40B4-BE49-F238E27FC236}">
                <a16:creationId xmlns:a16="http://schemas.microsoft.com/office/drawing/2014/main" id="{E924F593-86B6-43D8-BBC2-C83416E7E647}"/>
              </a:ext>
            </a:extLst>
          </p:cNvPr>
          <p:cNvSpPr/>
          <p:nvPr/>
        </p:nvSpPr>
        <p:spPr>
          <a:xfrm>
            <a:off x="44827" y="709211"/>
            <a:ext cx="218497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Fases </a:t>
            </a:r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(utilizador)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6D4EF9F-24DA-4535-8158-6E054700D6C9}"/>
              </a:ext>
            </a:extLst>
          </p:cNvPr>
          <p:cNvSpPr/>
          <p:nvPr/>
        </p:nvSpPr>
        <p:spPr>
          <a:xfrm>
            <a:off x="44827" y="1768937"/>
            <a:ext cx="2382248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Faz</a:t>
            </a:r>
          </a:p>
          <a:p>
            <a:r>
              <a:rPr lang="pt-BR" sz="18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(ações do usuário) </a:t>
            </a:r>
          </a:p>
        </p:txBody>
      </p:sp>
      <p:pic>
        <p:nvPicPr>
          <p:cNvPr id="14" name="Gráfico 21" descr="Rosto neutro sem preenchimento ">
            <a:extLst>
              <a:ext uri="{FF2B5EF4-FFF2-40B4-BE49-F238E27FC236}">
                <a16:creationId xmlns:a16="http://schemas.microsoft.com/office/drawing/2014/main" id="{2C27A70E-C36E-4254-A687-402AE3A162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91324" y="2810797"/>
            <a:ext cx="914400" cy="914400"/>
          </a:xfrm>
          <a:prstGeom prst="rect">
            <a:avLst/>
          </a:prstGeom>
        </p:spPr>
      </p:pic>
      <p:pic>
        <p:nvPicPr>
          <p:cNvPr id="15" name="Gráfico 23" descr="Rosto triste sem preenchimento ">
            <a:extLst>
              <a:ext uri="{FF2B5EF4-FFF2-40B4-BE49-F238E27FC236}">
                <a16:creationId xmlns:a16="http://schemas.microsoft.com/office/drawing/2014/main" id="{B805637B-3BD1-444D-B19B-DD46F785575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57163" y="2834201"/>
            <a:ext cx="914400" cy="914400"/>
          </a:xfrm>
          <a:prstGeom prst="rect">
            <a:avLst/>
          </a:prstGeom>
        </p:spPr>
      </p:pic>
      <p:pic>
        <p:nvPicPr>
          <p:cNvPr id="18" name="Gráfico 28" descr="Rosto sorridente sem preenchimento ">
            <a:extLst>
              <a:ext uri="{FF2B5EF4-FFF2-40B4-BE49-F238E27FC236}">
                <a16:creationId xmlns:a16="http://schemas.microsoft.com/office/drawing/2014/main" id="{19B3DCB4-A744-41A9-9082-4FA04F7F822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23002" y="2810797"/>
            <a:ext cx="914400" cy="914400"/>
          </a:xfrm>
          <a:prstGeom prst="rect">
            <a:avLst/>
          </a:prstGeom>
        </p:spPr>
      </p:pic>
      <p:sp>
        <p:nvSpPr>
          <p:cNvPr id="19" name="Retângulo 18">
            <a:extLst>
              <a:ext uri="{FF2B5EF4-FFF2-40B4-BE49-F238E27FC236}">
                <a16:creationId xmlns:a16="http://schemas.microsoft.com/office/drawing/2014/main" id="{A54099A1-86BA-49DD-921E-A12E1EA75F22}"/>
              </a:ext>
            </a:extLst>
          </p:cNvPr>
          <p:cNvSpPr/>
          <p:nvPr/>
        </p:nvSpPr>
        <p:spPr>
          <a:xfrm>
            <a:off x="44827" y="2873021"/>
            <a:ext cx="25781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Sente</a:t>
            </a:r>
          </a:p>
          <a:p>
            <a:r>
              <a:rPr lang="pt-BR" sz="20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(dores do usuário) </a:t>
            </a:r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CC0D5044-B87E-4741-83CC-572EC6DF96A2}"/>
              </a:ext>
            </a:extLst>
          </p:cNvPr>
          <p:cNvCxnSpPr/>
          <p:nvPr/>
        </p:nvCxnSpPr>
        <p:spPr>
          <a:xfrm>
            <a:off x="0" y="3829473"/>
            <a:ext cx="12744000" cy="0"/>
          </a:xfrm>
          <a:prstGeom prst="line">
            <a:avLst/>
          </a:prstGeom>
          <a:ln>
            <a:solidFill>
              <a:srgbClr val="32B9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057FCB7D-5B0A-4D23-AEF9-7F2AA1E30C76}"/>
              </a:ext>
            </a:extLst>
          </p:cNvPr>
          <p:cNvSpPr/>
          <p:nvPr/>
        </p:nvSpPr>
        <p:spPr>
          <a:xfrm>
            <a:off x="2240075" y="3954129"/>
            <a:ext cx="23555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9D1FDD8A-6877-49FB-A4A9-32172D6FE06F}"/>
              </a:ext>
            </a:extLst>
          </p:cNvPr>
          <p:cNvCxnSpPr/>
          <p:nvPr/>
        </p:nvCxnSpPr>
        <p:spPr>
          <a:xfrm>
            <a:off x="0" y="5016590"/>
            <a:ext cx="12744000" cy="0"/>
          </a:xfrm>
          <a:prstGeom prst="line">
            <a:avLst/>
          </a:prstGeom>
          <a:ln>
            <a:solidFill>
              <a:srgbClr val="32B9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tângulo 22">
            <a:extLst>
              <a:ext uri="{FF2B5EF4-FFF2-40B4-BE49-F238E27FC236}">
                <a16:creationId xmlns:a16="http://schemas.microsoft.com/office/drawing/2014/main" id="{65DFBC55-8446-4393-8E00-5D2F0A377509}"/>
              </a:ext>
            </a:extLst>
          </p:cNvPr>
          <p:cNvSpPr/>
          <p:nvPr/>
        </p:nvSpPr>
        <p:spPr>
          <a:xfrm>
            <a:off x="44827" y="4017153"/>
            <a:ext cx="218497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Pensa</a:t>
            </a:r>
          </a:p>
          <a:p>
            <a:r>
              <a:rPr lang="pt-BR" sz="20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(usuário) 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5988A0C7-9A9A-45F9-B41F-429C2C02D082}"/>
              </a:ext>
            </a:extLst>
          </p:cNvPr>
          <p:cNvSpPr/>
          <p:nvPr/>
        </p:nvSpPr>
        <p:spPr>
          <a:xfrm>
            <a:off x="44827" y="5087477"/>
            <a:ext cx="2382248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Canal</a:t>
            </a:r>
          </a:p>
          <a:p>
            <a:r>
              <a:rPr lang="pt-BR" sz="18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(ponto de contato) </a:t>
            </a:r>
          </a:p>
        </p:txBody>
      </p: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465783DE-DC9B-4E81-A205-39F651C9CE0E}"/>
              </a:ext>
            </a:extLst>
          </p:cNvPr>
          <p:cNvCxnSpPr/>
          <p:nvPr/>
        </p:nvCxnSpPr>
        <p:spPr>
          <a:xfrm>
            <a:off x="0" y="6035267"/>
            <a:ext cx="12744000" cy="0"/>
          </a:xfrm>
          <a:prstGeom prst="line">
            <a:avLst/>
          </a:prstGeom>
          <a:ln>
            <a:solidFill>
              <a:srgbClr val="32B9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tângulo 26">
            <a:extLst>
              <a:ext uri="{FF2B5EF4-FFF2-40B4-BE49-F238E27FC236}">
                <a16:creationId xmlns:a16="http://schemas.microsoft.com/office/drawing/2014/main" id="{9A498E02-A53D-43C5-8A8C-E911C378ACFE}"/>
              </a:ext>
            </a:extLst>
          </p:cNvPr>
          <p:cNvSpPr/>
          <p:nvPr/>
        </p:nvSpPr>
        <p:spPr>
          <a:xfrm>
            <a:off x="52849" y="5981414"/>
            <a:ext cx="2184972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Proposta</a:t>
            </a:r>
          </a:p>
          <a:p>
            <a:r>
              <a:rPr lang="pt-BR" sz="18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(mudanças) 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C8A70B33-92D8-4986-AA19-E48CE787D15D}"/>
              </a:ext>
            </a:extLst>
          </p:cNvPr>
          <p:cNvSpPr/>
          <p:nvPr/>
        </p:nvSpPr>
        <p:spPr>
          <a:xfrm>
            <a:off x="2427501" y="6060013"/>
            <a:ext cx="22158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C76ED18D-BAB8-4623-9F47-429CD0C89156}"/>
              </a:ext>
            </a:extLst>
          </p:cNvPr>
          <p:cNvSpPr/>
          <p:nvPr/>
        </p:nvSpPr>
        <p:spPr>
          <a:xfrm>
            <a:off x="4487878" y="1683445"/>
            <a:ext cx="25385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057FCB7D-5B0A-4D23-AEF9-7F2AA1E30C76}"/>
              </a:ext>
            </a:extLst>
          </p:cNvPr>
          <p:cNvSpPr/>
          <p:nvPr/>
        </p:nvSpPr>
        <p:spPr>
          <a:xfrm>
            <a:off x="4483645" y="3965551"/>
            <a:ext cx="27709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C8A70B33-92D8-4986-AA19-E48CE787D15D}"/>
              </a:ext>
            </a:extLst>
          </p:cNvPr>
          <p:cNvSpPr/>
          <p:nvPr/>
        </p:nvSpPr>
        <p:spPr>
          <a:xfrm>
            <a:off x="4753437" y="6158093"/>
            <a:ext cx="12074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C76ED18D-BAB8-4623-9F47-429CD0C89156}"/>
              </a:ext>
            </a:extLst>
          </p:cNvPr>
          <p:cNvSpPr/>
          <p:nvPr/>
        </p:nvSpPr>
        <p:spPr>
          <a:xfrm>
            <a:off x="6903198" y="1671558"/>
            <a:ext cx="29337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057FCB7D-5B0A-4D23-AEF9-7F2AA1E30C76}"/>
              </a:ext>
            </a:extLst>
          </p:cNvPr>
          <p:cNvSpPr/>
          <p:nvPr/>
        </p:nvSpPr>
        <p:spPr>
          <a:xfrm>
            <a:off x="6849441" y="3770931"/>
            <a:ext cx="28549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C8A70B33-92D8-4986-AA19-E48CE787D15D}"/>
              </a:ext>
            </a:extLst>
          </p:cNvPr>
          <p:cNvSpPr/>
          <p:nvPr/>
        </p:nvSpPr>
        <p:spPr>
          <a:xfrm>
            <a:off x="7281654" y="6089348"/>
            <a:ext cx="18923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6" name="Gráfico 21" descr="Rosto neutro sem preenchimento ">
            <a:extLst>
              <a:ext uri="{FF2B5EF4-FFF2-40B4-BE49-F238E27FC236}">
                <a16:creationId xmlns:a16="http://schemas.microsoft.com/office/drawing/2014/main" id="{2C27A70E-C36E-4254-A687-402AE3A162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70238" y="2820785"/>
            <a:ext cx="914400" cy="914400"/>
          </a:xfrm>
          <a:prstGeom prst="rect">
            <a:avLst/>
          </a:prstGeom>
        </p:spPr>
      </p:pic>
      <p:sp>
        <p:nvSpPr>
          <p:cNvPr id="37" name="Retângulo 36">
            <a:extLst>
              <a:ext uri="{FF2B5EF4-FFF2-40B4-BE49-F238E27FC236}">
                <a16:creationId xmlns:a16="http://schemas.microsoft.com/office/drawing/2014/main" id="{C76ED18D-BAB8-4623-9F47-429CD0C89156}"/>
              </a:ext>
            </a:extLst>
          </p:cNvPr>
          <p:cNvSpPr/>
          <p:nvPr/>
        </p:nvSpPr>
        <p:spPr>
          <a:xfrm>
            <a:off x="9713656" y="1609921"/>
            <a:ext cx="29337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057FCB7D-5B0A-4D23-AEF9-7F2AA1E30C76}"/>
              </a:ext>
            </a:extLst>
          </p:cNvPr>
          <p:cNvSpPr/>
          <p:nvPr/>
        </p:nvSpPr>
        <p:spPr>
          <a:xfrm>
            <a:off x="9905656" y="3836291"/>
            <a:ext cx="29360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057FCB7D-5B0A-4D23-AEF9-7F2AA1E30C76}"/>
              </a:ext>
            </a:extLst>
          </p:cNvPr>
          <p:cNvSpPr/>
          <p:nvPr/>
        </p:nvSpPr>
        <p:spPr>
          <a:xfrm>
            <a:off x="10002705" y="6065355"/>
            <a:ext cx="257375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Bla</a:t>
            </a:r>
            <a:endParaRPr lang="pt-BR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" name="Imagem 3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324" y="5087477"/>
            <a:ext cx="824965" cy="824965"/>
          </a:xfrm>
          <a:prstGeom prst="rect">
            <a:avLst/>
          </a:prstGeom>
        </p:spPr>
      </p:pic>
      <p:pic>
        <p:nvPicPr>
          <p:cNvPr id="41" name="Imagem 4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717" y="5108246"/>
            <a:ext cx="969756" cy="969756"/>
          </a:xfrm>
          <a:prstGeom prst="rect">
            <a:avLst/>
          </a:prstGeom>
        </p:spPr>
      </p:pic>
      <p:pic>
        <p:nvPicPr>
          <p:cNvPr id="42" name="Imagem 4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657" y="5046678"/>
            <a:ext cx="978163" cy="978163"/>
          </a:xfrm>
          <a:prstGeom prst="rect">
            <a:avLst/>
          </a:prstGeom>
        </p:spPr>
      </p:pic>
      <p:pic>
        <p:nvPicPr>
          <p:cNvPr id="43" name="Imagem 4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7094" y="5108246"/>
            <a:ext cx="873168" cy="873168"/>
          </a:xfrm>
          <a:prstGeom prst="rect">
            <a:avLst/>
          </a:prstGeom>
        </p:spPr>
      </p:pic>
      <p:pic>
        <p:nvPicPr>
          <p:cNvPr id="40" name="Imagem 3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6" y="-37284"/>
            <a:ext cx="1037974" cy="691982"/>
          </a:xfrm>
          <a:prstGeom prst="rect">
            <a:avLst/>
          </a:prstGeom>
        </p:spPr>
      </p:pic>
      <p:sp>
        <p:nvSpPr>
          <p:cNvPr id="44" name="Elipse 43"/>
          <p:cNvSpPr/>
          <p:nvPr/>
        </p:nvSpPr>
        <p:spPr>
          <a:xfrm>
            <a:off x="11652421" y="6351373"/>
            <a:ext cx="823784" cy="7537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CaixaDeTexto 44"/>
          <p:cNvSpPr txBox="1"/>
          <p:nvPr/>
        </p:nvSpPr>
        <p:spPr>
          <a:xfrm>
            <a:off x="11800289" y="6457890"/>
            <a:ext cx="264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807612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17CF14F-5FAC-48FA-AEC9-1D68BA70B5C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8309" y="2198887"/>
            <a:ext cx="3515381" cy="189830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ED0AAE7-A8A3-43B0-88CD-091DF11B8E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026" y="4954554"/>
            <a:ext cx="1865499" cy="1407050"/>
          </a:xfrm>
          <a:prstGeom prst="rect">
            <a:avLst/>
          </a:prstGeom>
        </p:spPr>
      </p:pic>
      <p:sp>
        <p:nvSpPr>
          <p:cNvPr id="7" name="Espaço Reservado para Texto 3">
            <a:extLst>
              <a:ext uri="{FF2B5EF4-FFF2-40B4-BE49-F238E27FC236}">
                <a16:creationId xmlns:a16="http://schemas.microsoft.com/office/drawing/2014/main" id="{DCD3C7DE-FC65-477C-9723-7C9314311B01}"/>
              </a:ext>
            </a:extLst>
          </p:cNvPr>
          <p:cNvSpPr txBox="1">
            <a:spLocks/>
          </p:cNvSpPr>
          <p:nvPr/>
        </p:nvSpPr>
        <p:spPr>
          <a:xfrm>
            <a:off x="2242395" y="241214"/>
            <a:ext cx="7978136" cy="4974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Demonstração</a:t>
            </a:r>
          </a:p>
        </p:txBody>
      </p:sp>
    </p:spTree>
    <p:extLst>
      <p:ext uri="{BB962C8B-B14F-4D97-AF65-F5344CB8AC3E}">
        <p14:creationId xmlns:p14="http://schemas.microsoft.com/office/powerpoint/2010/main" val="1703882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8CE3205-6377-48C3-890E-ED25754A2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530" y="1606378"/>
            <a:ext cx="10093329" cy="4210125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6" y="-37284"/>
            <a:ext cx="1037974" cy="691982"/>
          </a:xfrm>
          <a:prstGeom prst="rect">
            <a:avLst/>
          </a:prstGeom>
        </p:spPr>
      </p:pic>
      <p:sp>
        <p:nvSpPr>
          <p:cNvPr id="6" name="Elipse 5"/>
          <p:cNvSpPr/>
          <p:nvPr/>
        </p:nvSpPr>
        <p:spPr>
          <a:xfrm>
            <a:off x="11652421" y="6351373"/>
            <a:ext cx="823784" cy="7537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11800289" y="6457890"/>
            <a:ext cx="264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8</a:t>
            </a:r>
          </a:p>
        </p:txBody>
      </p:sp>
      <p:sp>
        <p:nvSpPr>
          <p:cNvPr id="8" name="Espaço Reservado para Texto 3"/>
          <p:cNvSpPr txBox="1">
            <a:spLocks/>
          </p:cNvSpPr>
          <p:nvPr/>
        </p:nvSpPr>
        <p:spPr>
          <a:xfrm>
            <a:off x="4288936" y="157251"/>
            <a:ext cx="3657390" cy="4974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Desenho de solução</a:t>
            </a:r>
          </a:p>
        </p:txBody>
      </p:sp>
    </p:spTree>
    <p:extLst>
      <p:ext uri="{BB962C8B-B14F-4D97-AF65-F5344CB8AC3E}">
        <p14:creationId xmlns:p14="http://schemas.microsoft.com/office/powerpoint/2010/main" val="20742162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768</Words>
  <Application>Microsoft Office PowerPoint</Application>
  <PresentationFormat>Widescreen</PresentationFormat>
  <Paragraphs>112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Exo 2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Arthur</dc:creator>
  <cp:lastModifiedBy>Arthur</cp:lastModifiedBy>
  <cp:revision>26</cp:revision>
  <dcterms:created xsi:type="dcterms:W3CDTF">2020-09-12T16:35:09Z</dcterms:created>
  <dcterms:modified xsi:type="dcterms:W3CDTF">2020-09-14T00:16:00Z</dcterms:modified>
</cp:coreProperties>
</file>